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5"/>
  </p:notesMasterIdLst>
  <p:sldIdLst>
    <p:sldId id="257" r:id="rId2"/>
    <p:sldId id="258" r:id="rId3"/>
    <p:sldId id="273" r:id="rId4"/>
    <p:sldId id="262" r:id="rId5"/>
    <p:sldId id="274" r:id="rId6"/>
    <p:sldId id="259" r:id="rId7"/>
    <p:sldId id="269" r:id="rId8"/>
    <p:sldId id="261" r:id="rId9"/>
    <p:sldId id="270" r:id="rId10"/>
    <p:sldId id="271" r:id="rId11"/>
    <p:sldId id="272" r:id="rId12"/>
    <p:sldId id="267" r:id="rId13"/>
    <p:sldId id="275" r:id="rId14"/>
  </p:sldIdLst>
  <p:sldSz cx="9144000" cy="6858000" type="screen4x3"/>
  <p:notesSz cx="68199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96"/>
    <a:srgbClr val="FFCC66"/>
    <a:srgbClr val="CCECFF"/>
    <a:srgbClr val="EAEAEA"/>
    <a:srgbClr val="007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70496" autoAdjust="0"/>
  </p:normalViewPr>
  <p:slideViewPr>
    <p:cSldViewPr>
      <p:cViewPr varScale="1">
        <p:scale>
          <a:sx n="47" d="100"/>
          <a:sy n="47" d="100"/>
        </p:scale>
        <p:origin x="182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gbill, Rhiannon" userId="a1ddc82a-84d2-4ec1-9fdc-d2ba315b4da4" providerId="ADAL" clId="{25B4F162-4D8E-4B33-BD91-2BBE55B6A9D5}"/>
    <pc:docChg chg="custSel modSld">
      <pc:chgData name="Cogbill, Rhiannon" userId="a1ddc82a-84d2-4ec1-9fdc-d2ba315b4da4" providerId="ADAL" clId="{25B4F162-4D8E-4B33-BD91-2BBE55B6A9D5}" dt="2021-11-09T11:46:30.815" v="8" actId="20577"/>
      <pc:docMkLst>
        <pc:docMk/>
      </pc:docMkLst>
      <pc:sldChg chg="modSp mod">
        <pc:chgData name="Cogbill, Rhiannon" userId="a1ddc82a-84d2-4ec1-9fdc-d2ba315b4da4" providerId="ADAL" clId="{25B4F162-4D8E-4B33-BD91-2BBE55B6A9D5}" dt="2021-11-05T16:05:55.387" v="0" actId="20577"/>
        <pc:sldMkLst>
          <pc:docMk/>
          <pc:sldMk cId="3650357366" sldId="257"/>
        </pc:sldMkLst>
        <pc:spChg chg="mod">
          <ac:chgData name="Cogbill, Rhiannon" userId="a1ddc82a-84d2-4ec1-9fdc-d2ba315b4da4" providerId="ADAL" clId="{25B4F162-4D8E-4B33-BD91-2BBE55B6A9D5}" dt="2021-11-05T16:05:55.387" v="0" actId="20577"/>
          <ac:spMkLst>
            <pc:docMk/>
            <pc:sldMk cId="3650357366" sldId="257"/>
            <ac:spMk id="3" creationId="{00000000-0000-0000-0000-000000000000}"/>
          </ac:spMkLst>
        </pc:spChg>
      </pc:sldChg>
      <pc:sldChg chg="modNotesTx">
        <pc:chgData name="Cogbill, Rhiannon" userId="a1ddc82a-84d2-4ec1-9fdc-d2ba315b4da4" providerId="ADAL" clId="{25B4F162-4D8E-4B33-BD91-2BBE55B6A9D5}" dt="2021-11-09T11:46:30.815" v="8" actId="20577"/>
        <pc:sldMkLst>
          <pc:docMk/>
          <pc:sldMk cId="3416484515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5290" cy="495935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r">
              <a:defRPr sz="1200"/>
            </a:lvl1pPr>
          </a:lstStyle>
          <a:p>
            <a:fld id="{ADF5C6BF-F71D-4879-BD9A-CDBA0152A117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7" tIns="45785" rIns="91567" bIns="4578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567" tIns="45785" rIns="91567" bIns="4578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1044"/>
            <a:ext cx="2955290" cy="495935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r">
              <a:defRPr sz="1200"/>
            </a:lvl1pPr>
          </a:lstStyle>
          <a:p>
            <a:fld id="{E2475A5E-3035-4439-A535-E8F825C6B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2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pool of untapped potential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75A5E-3035-4439-A535-E8F825C6B03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257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Hidden disabilities – dyslexia, dyspraxia</a:t>
            </a:r>
            <a:r>
              <a:rPr lang="en-GB" baseline="0" dirty="0"/>
              <a:t>, dyscalculia (numbers), anxiety, site and hearing difficulties. </a:t>
            </a:r>
          </a:p>
          <a:p>
            <a:r>
              <a:rPr lang="en-GB" baseline="0" dirty="0"/>
              <a:t>Long term illness. </a:t>
            </a:r>
          </a:p>
          <a:p>
            <a:r>
              <a:rPr lang="en-GB" baseline="0" dirty="0"/>
              <a:t>% of what disabilities are. </a:t>
            </a:r>
            <a:endParaRPr lang="en-GB" dirty="0"/>
          </a:p>
          <a:p>
            <a:r>
              <a:rPr lang="en-GB" dirty="0"/>
              <a:t>Not always obvious</a:t>
            </a:r>
            <a:r>
              <a:rPr lang="en-GB" baseline="0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75A5E-3035-4439-A535-E8F825C6B03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826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Untapped pool, but also excluded from the work place. </a:t>
            </a:r>
          </a:p>
          <a:p>
            <a:endParaRPr lang="en-GB" dirty="0"/>
          </a:p>
          <a:p>
            <a:r>
              <a:rPr lang="en-GB" dirty="0"/>
              <a:t>Equality – reasonable adjustment </a:t>
            </a:r>
          </a:p>
          <a:p>
            <a:r>
              <a:rPr lang="en-GB" dirty="0"/>
              <a:t>Diversity – untapped talent </a:t>
            </a:r>
          </a:p>
          <a:p>
            <a:r>
              <a:rPr lang="en-GB" dirty="0"/>
              <a:t>Inclusion – retention of workforce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75A5E-3035-4439-A535-E8F825C6B03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343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Replaced all similar</a:t>
            </a:r>
            <a:r>
              <a:rPr lang="en-GB" baseline="0" dirty="0"/>
              <a:t> legislation for protected groups before the act. </a:t>
            </a:r>
          </a:p>
          <a:p>
            <a:endParaRPr lang="en-GB" baseline="0" dirty="0"/>
          </a:p>
          <a:p>
            <a:r>
              <a:rPr lang="en-GB" baseline="0" dirty="0"/>
              <a:t>Run through the aspects it covers.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75A5E-3035-4439-A535-E8F825C6B03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572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</a:t>
            </a:r>
            <a:r>
              <a:rPr lang="en-GB" baseline="0" dirty="0"/>
              <a:t> ensure everyone has the potential to perform in the workplace, to be assessed and appraised on equal terms, we talk about reasonable adjustments. </a:t>
            </a:r>
          </a:p>
          <a:p>
            <a:endParaRPr lang="en-GB" baseline="0" dirty="0"/>
          </a:p>
          <a:p>
            <a:r>
              <a:rPr lang="en-GB" baseline="0" dirty="0"/>
              <a:t>This video gives you an example of a reasonable adjustment we can think about in the workplace.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75A5E-3035-4439-A535-E8F825C6B03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282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Duty applies to people who apply for a job,</a:t>
            </a:r>
            <a:r>
              <a:rPr lang="en-GB" baseline="0" dirty="0"/>
              <a:t> or who are thinking of applying for a job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Adjustment for recruitment – </a:t>
            </a:r>
          </a:p>
          <a:p>
            <a:pPr marL="628650" lvl="1" indent="-171450">
              <a:buFontTx/>
              <a:buChar char="-"/>
            </a:pPr>
            <a:r>
              <a:rPr lang="en-GB" baseline="0" dirty="0"/>
              <a:t>Asked on the application form </a:t>
            </a:r>
          </a:p>
          <a:p>
            <a:pPr marL="628650" lvl="1" indent="-171450">
              <a:buFontTx/>
              <a:buChar char="-"/>
            </a:pPr>
            <a:r>
              <a:rPr lang="en-GB" baseline="0" dirty="0"/>
              <a:t>HR manager will be made aware </a:t>
            </a:r>
          </a:p>
          <a:p>
            <a:pPr marL="628650" lvl="1" indent="-171450">
              <a:buFontTx/>
              <a:buChar char="-"/>
            </a:pPr>
            <a:r>
              <a:rPr lang="en-GB" baseline="0" dirty="0"/>
              <a:t>Not discuss any reasonable adjustments until a job offer is made </a:t>
            </a:r>
          </a:p>
          <a:p>
            <a:pPr marL="628650" lvl="1" indent="-171450">
              <a:buFontTx/>
              <a:buChar char="-"/>
            </a:pPr>
            <a:r>
              <a:rPr lang="en-GB" baseline="0" dirty="0"/>
              <a:t>Can make a conditional offer based on reasonable adjustments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Circumstances change – may require adjustments in the future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You only have to make changes where you know or could be reasonably expected to know that an individual is a disabled person. The onus in on the employer to find out what is required. Many people might not think of themselves as disabled – you are responsible to notice that a reasonable adjustment may be required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75A5E-3035-4439-A535-E8F825C6B03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11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267744" y="2636838"/>
            <a:ext cx="6335713" cy="13716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5596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735" y="4076700"/>
            <a:ext cx="6335713" cy="16002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2339975" y="4076700"/>
            <a:ext cx="6804025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25000" lnSpcReduction="20000"/>
          </a:bodyPr>
          <a:lstStyle/>
          <a:p>
            <a:endParaRPr lang="en-GB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67544" y="6525344"/>
            <a:ext cx="8064500" cy="252264"/>
          </a:xfrm>
          <a:prstGeom prst="rect">
            <a:avLst/>
          </a:prstGeom>
        </p:spPr>
        <p:txBody>
          <a:bodyPr/>
          <a:lstStyle>
            <a:lvl1pPr algn="l">
              <a:defRPr sz="1000"/>
            </a:lvl1pPr>
          </a:lstStyle>
          <a:p>
            <a:fld id="{264903F6-1B50-43FA-A21B-E72919826F2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7" y="332656"/>
            <a:ext cx="2736303" cy="843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" y="1484784"/>
            <a:ext cx="9144000" cy="189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4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22" t="28024" r="-1"/>
          <a:stretch/>
        </p:blipFill>
        <p:spPr>
          <a:xfrm>
            <a:off x="4968815" y="0"/>
            <a:ext cx="4186032" cy="1364923"/>
          </a:xfrm>
          <a:prstGeom prst="rect">
            <a:avLst/>
          </a:prstGeom>
        </p:spPr>
      </p:pic>
      <p:sp>
        <p:nvSpPr>
          <p:cNvPr id="1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691680" y="2060848"/>
            <a:ext cx="5760640" cy="1011560"/>
          </a:xfrm>
        </p:spPr>
        <p:txBody>
          <a:bodyPr/>
          <a:lstStyle>
            <a:lvl1pPr algn="ctr">
              <a:defRPr sz="3600" baseline="0">
                <a:solidFill>
                  <a:srgbClr val="005596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Master style</a:t>
            </a:r>
            <a:endParaRPr lang="en-GB" noProof="0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3284984"/>
            <a:ext cx="5760640" cy="1600200"/>
          </a:xfrm>
        </p:spPr>
        <p:txBody>
          <a:bodyPr/>
          <a:lstStyle>
            <a:lvl1pPr marL="0" indent="0" algn="ctr">
              <a:buFontTx/>
              <a:buNone/>
              <a:defRPr sz="3000"/>
            </a:lvl1pPr>
          </a:lstStyle>
          <a:p>
            <a:pPr lvl="0"/>
            <a:r>
              <a:rPr lang="en-US" noProof="0" dirty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1958414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01000" cy="1216025"/>
          </a:xfrm>
        </p:spPr>
        <p:txBody>
          <a:bodyPr/>
          <a:lstStyle>
            <a:lvl1pPr>
              <a:defRPr sz="3200">
                <a:solidFill>
                  <a:srgbClr val="00559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001000" cy="4267200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67544" y="6525344"/>
            <a:ext cx="8064500" cy="252264"/>
          </a:xfrm>
          <a:prstGeom prst="rect">
            <a:avLst/>
          </a:prstGeom>
        </p:spPr>
        <p:txBody>
          <a:bodyPr/>
          <a:lstStyle>
            <a:lvl1pPr algn="l">
              <a:defRPr sz="1000"/>
            </a:lvl1pPr>
          </a:lstStyle>
          <a:p>
            <a:fld id="{49D5E6D4-7C3F-4859-8410-7E7D9A52D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98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00559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0010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67940" y="6525344"/>
            <a:ext cx="8064500" cy="252264"/>
          </a:xfrm>
          <a:prstGeom prst="rect">
            <a:avLst/>
          </a:prstGeom>
        </p:spPr>
        <p:txBody>
          <a:bodyPr/>
          <a:lstStyle>
            <a:lvl1pPr algn="l">
              <a:defRPr sz="1000"/>
            </a:lvl1pPr>
          </a:lstStyle>
          <a:p>
            <a:fld id="{49D5E6D4-7C3F-4859-8410-7E7D9A52D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601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00559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3924300" cy="426720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56792"/>
            <a:ext cx="3924300" cy="426720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67544" y="6525344"/>
            <a:ext cx="8064500" cy="252264"/>
          </a:xfrm>
          <a:prstGeom prst="rect">
            <a:avLst/>
          </a:prstGeom>
        </p:spPr>
        <p:txBody>
          <a:bodyPr/>
          <a:lstStyle>
            <a:lvl1pPr algn="l">
              <a:defRPr sz="1000"/>
            </a:lvl1pPr>
          </a:lstStyle>
          <a:p>
            <a:fld id="{264903F6-1B50-43FA-A21B-E72919826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65581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>
            <a:normAutofit/>
          </a:bodyPr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67544" y="6525344"/>
            <a:ext cx="8064500" cy="252264"/>
          </a:xfrm>
          <a:prstGeom prst="rect">
            <a:avLst/>
          </a:prstGeom>
        </p:spPr>
        <p:txBody>
          <a:bodyPr/>
          <a:lstStyle>
            <a:lvl1pPr algn="l">
              <a:defRPr sz="1000"/>
            </a:lvl1pPr>
          </a:lstStyle>
          <a:p>
            <a:fld id="{264903F6-1B50-43FA-A21B-E72919826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0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67544" y="1556792"/>
            <a:ext cx="8001000" cy="4267200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GB" dirty="0"/>
          </a:p>
        </p:txBody>
      </p:sp>
      <p:sp>
        <p:nvSpPr>
          <p:cNvPr id="7" name="Slide Number Placeholder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59093" y="6491348"/>
            <a:ext cx="8064500" cy="252264"/>
          </a:xfrm>
          <a:prstGeom prst="rect">
            <a:avLst/>
          </a:prstGeom>
        </p:spPr>
        <p:txBody>
          <a:bodyPr/>
          <a:lstStyle>
            <a:lvl1pPr algn="l">
              <a:defRPr sz="1000"/>
            </a:lvl1pPr>
          </a:lstStyle>
          <a:p>
            <a:fld id="{264903F6-1B50-43FA-A21B-E72919826F2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116632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903856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01000" cy="1216025"/>
          </a:xfrm>
        </p:spPr>
        <p:txBody>
          <a:bodyPr/>
          <a:lstStyle>
            <a:lvl1pPr>
              <a:defRPr sz="3200">
                <a:solidFill>
                  <a:srgbClr val="00559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001000" cy="4267200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67544" y="6525344"/>
            <a:ext cx="8064500" cy="252264"/>
          </a:xfrm>
          <a:prstGeom prst="rect">
            <a:avLst/>
          </a:prstGeom>
        </p:spPr>
        <p:txBody>
          <a:bodyPr/>
          <a:lstStyle>
            <a:lvl1pPr algn="l">
              <a:defRPr sz="1000"/>
            </a:lvl1pPr>
          </a:lstStyle>
          <a:p>
            <a:fld id="{49D5E6D4-7C3F-4859-8410-7E7D9A52D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92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96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116632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556792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584200" y="1340768"/>
            <a:ext cx="7993063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67544" y="6525344"/>
            <a:ext cx="8064500" cy="252264"/>
          </a:xfrm>
          <a:prstGeom prst="rect">
            <a:avLst/>
          </a:prstGeom>
        </p:spPr>
        <p:txBody>
          <a:bodyPr/>
          <a:lstStyle>
            <a:lvl1pPr algn="l">
              <a:defRPr sz="1000"/>
            </a:lvl1pPr>
          </a:lstStyle>
          <a:p>
            <a:fld id="{264903F6-1B50-43FA-A21B-E72919826F2A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24328" y="6225164"/>
            <a:ext cx="1440160" cy="44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578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60" r:id="rId8"/>
    <p:sldLayoutId id="2147483661" r:id="rId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59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rbel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ebdings" pitchFamily="18" charset="2"/>
        <a:buChar char="4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orbe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av/magazine-39667174/we-re-doing-something-nobody-has-ever-done-befor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Disability in the workplace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EDI Manager CSJV </a:t>
            </a:r>
          </a:p>
        </p:txBody>
      </p:sp>
    </p:spTree>
    <p:extLst>
      <p:ext uri="{BB962C8B-B14F-4D97-AF65-F5344CB8AC3E}">
        <p14:creationId xmlns:p14="http://schemas.microsoft.com/office/powerpoint/2010/main" val="3650357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task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5E6D4-7C3F-4859-8410-7E7D9A52DABD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163788" y="2348880"/>
            <a:ext cx="5368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Match the disability to the reasonable adjustment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88" y="1862075"/>
            <a:ext cx="22098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73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reasonable?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effective is the change?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/>
              <a:t>How practical?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Cost of the adjustment – average is £184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Size of organisation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5E6D4-7C3F-4859-8410-7E7D9A52DABD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49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Disability in our workplace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5E6D4-7C3F-4859-8410-7E7D9A52DABD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rgbClr val="FFC000"/>
                </a:solidFill>
              </a:rPr>
              <a:t>Recruitment</a:t>
            </a:r>
          </a:p>
          <a:p>
            <a:pPr marL="457200" indent="-457200">
              <a:buFontTx/>
              <a:buChar char="-"/>
            </a:pPr>
            <a:r>
              <a:rPr lang="en-GB" dirty="0"/>
              <a:t>The employer should ask each applicant if they need any adjustments e.g. location or interview arrangements. </a:t>
            </a:r>
          </a:p>
          <a:p>
            <a:pPr marL="457200" indent="-457200">
              <a:buFontTx/>
              <a:buChar char="-"/>
            </a:pPr>
            <a:r>
              <a:rPr lang="en-GB" dirty="0"/>
              <a:t>Applicants are unlikely to disclose their disability on pre-application forms. </a:t>
            </a:r>
          </a:p>
          <a:p>
            <a:pPr marL="457200" indent="-457200">
              <a:buFontTx/>
              <a:buChar char="-"/>
            </a:pPr>
            <a:r>
              <a:rPr lang="en-GB" dirty="0"/>
              <a:t>It is the employers responsibility to ensure reasonable adjustments are available. </a:t>
            </a:r>
          </a:p>
          <a:p>
            <a:pPr marL="457200" indent="-457200">
              <a:buFontTx/>
              <a:buChar char="-"/>
            </a:pPr>
            <a:r>
              <a:rPr lang="en-GB" dirty="0"/>
              <a:t>Reasonable adjustments for the role should be discussed with HR after an offer has been made. </a:t>
            </a:r>
          </a:p>
          <a:p>
            <a:pPr marL="457200" indent="-457200">
              <a:buFontTx/>
              <a:buChar char="-"/>
            </a:pPr>
            <a:endParaRPr lang="en-GB" i="1" dirty="0">
              <a:solidFill>
                <a:srgbClr val="0055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051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Disability in our workplace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5E6D4-7C3F-4859-8410-7E7D9A52DABD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FFC000"/>
                </a:solidFill>
              </a:rPr>
              <a:t>Employees </a:t>
            </a:r>
          </a:p>
          <a:p>
            <a:pPr marL="457200" indent="-457200">
              <a:buFontTx/>
              <a:buChar char="-"/>
            </a:pPr>
            <a:r>
              <a:rPr lang="en-GB" dirty="0"/>
              <a:t>The employer is responsible to arrange reasonable adjustments. </a:t>
            </a:r>
          </a:p>
          <a:p>
            <a:pPr marL="457200" indent="-457200">
              <a:buFontTx/>
              <a:buChar char="-"/>
            </a:pPr>
            <a:r>
              <a:rPr lang="en-GB" dirty="0"/>
              <a:t>Disability is very broad: an individual may not define themselves as disabled. </a:t>
            </a:r>
          </a:p>
          <a:p>
            <a:pPr marL="457200" indent="-457200">
              <a:buFontTx/>
              <a:buChar char="-"/>
            </a:pPr>
            <a:r>
              <a:rPr lang="en-GB" dirty="0"/>
              <a:t>The adjustment is to enable appraisal and assessment on equal basis to colleagues. </a:t>
            </a:r>
          </a:p>
          <a:p>
            <a:pPr marL="457200" indent="-457200">
              <a:buFontTx/>
              <a:buChar char="-"/>
            </a:pPr>
            <a:r>
              <a:rPr lang="en-GB" dirty="0"/>
              <a:t>Review on a regular basis to ensure it is fit for purpose  - keep a record. </a:t>
            </a:r>
          </a:p>
        </p:txBody>
      </p:sp>
    </p:spTree>
    <p:extLst>
      <p:ext uri="{BB962C8B-B14F-4D97-AF65-F5344CB8AC3E}">
        <p14:creationId xmlns:p14="http://schemas.microsoft.com/office/powerpoint/2010/main" val="2241218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Disability in the workplace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/>
              <a:t>Disability in the UK 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r>
              <a:rPr lang="en-GB" dirty="0"/>
              <a:t>The Equality Act 2010 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/>
              <a:t>Reasonable Adjustments 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/>
              <a:t>Disability in our workplace </a:t>
            </a:r>
          </a:p>
        </p:txBody>
      </p:sp>
    </p:spTree>
    <p:extLst>
      <p:ext uri="{BB962C8B-B14F-4D97-AF65-F5344CB8AC3E}">
        <p14:creationId xmlns:p14="http://schemas.microsoft.com/office/powerpoint/2010/main" val="172845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Context: Disability in London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5E6D4-7C3F-4859-8410-7E7D9A52DABD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83568" y="1640678"/>
            <a:ext cx="3024336" cy="2060831"/>
          </a:xfrm>
          <a:prstGeom prst="rect">
            <a:avLst/>
          </a:prstGeom>
          <a:noFill/>
          <a:ln>
            <a:solidFill>
              <a:srgbClr val="FFC000">
                <a:alpha val="1000"/>
              </a:srgbClr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4149080"/>
            <a:ext cx="6552728" cy="1902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0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Context: Disability in London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5E6D4-7C3F-4859-8410-7E7D9A52DABD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1350969"/>
            <a:ext cx="683873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>
                <a:solidFill>
                  <a:srgbClr val="FFC000"/>
                </a:solidFill>
              </a:rPr>
              <a:t>57% </a:t>
            </a:r>
            <a:r>
              <a:rPr lang="en-GB" sz="2400" dirty="0"/>
              <a:t>mobility impairment </a:t>
            </a:r>
          </a:p>
          <a:p>
            <a:endParaRPr lang="en-GB" sz="2400" dirty="0"/>
          </a:p>
          <a:p>
            <a:r>
              <a:rPr lang="en-GB" sz="6000" dirty="0">
                <a:solidFill>
                  <a:srgbClr val="FFC000"/>
                </a:solidFill>
              </a:rPr>
              <a:t>38% </a:t>
            </a:r>
            <a:r>
              <a:rPr lang="en-GB" sz="2400" dirty="0"/>
              <a:t>stamina / breathing / fatigue impairment</a:t>
            </a:r>
          </a:p>
          <a:p>
            <a:endParaRPr lang="en-GB" sz="2400" dirty="0"/>
          </a:p>
          <a:p>
            <a:r>
              <a:rPr lang="en-GB" sz="6000" dirty="0">
                <a:solidFill>
                  <a:srgbClr val="FFC000"/>
                </a:solidFill>
              </a:rPr>
              <a:t>28% </a:t>
            </a:r>
            <a:r>
              <a:rPr lang="en-GB" sz="2400" dirty="0"/>
              <a:t>dexterity impairment</a:t>
            </a:r>
          </a:p>
          <a:p>
            <a:endParaRPr lang="en-GB" sz="2400" dirty="0"/>
          </a:p>
          <a:p>
            <a:r>
              <a:rPr lang="en-GB" sz="6000" dirty="0">
                <a:solidFill>
                  <a:srgbClr val="FFC000"/>
                </a:solidFill>
              </a:rPr>
              <a:t>16% </a:t>
            </a:r>
            <a:r>
              <a:rPr lang="en-GB" sz="2400" dirty="0"/>
              <a:t>mental health </a:t>
            </a:r>
          </a:p>
        </p:txBody>
      </p:sp>
    </p:spTree>
    <p:extLst>
      <p:ext uri="{BB962C8B-B14F-4D97-AF65-F5344CB8AC3E}">
        <p14:creationId xmlns:p14="http://schemas.microsoft.com/office/powerpoint/2010/main" val="341648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Context: Disability in London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5E6D4-7C3F-4859-8410-7E7D9A52DABD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613" y="1722679"/>
            <a:ext cx="8390802" cy="16343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3963923"/>
            <a:ext cx="5616624" cy="182218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2544" y="3963923"/>
            <a:ext cx="179889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dirty="0">
                <a:solidFill>
                  <a:srgbClr val="FFC000"/>
                </a:solidFill>
              </a:rPr>
              <a:t>X2</a:t>
            </a:r>
          </a:p>
        </p:txBody>
      </p:sp>
    </p:spTree>
    <p:extLst>
      <p:ext uri="{BB962C8B-B14F-4D97-AF65-F5344CB8AC3E}">
        <p14:creationId xmlns:p14="http://schemas.microsoft.com/office/powerpoint/2010/main" val="17333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Equality Act 2010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72" y="1672735"/>
            <a:ext cx="3104457" cy="3268433"/>
          </a:xfrm>
          <a:prstGeom prst="wedgeRoundRectCallout">
            <a:avLst>
              <a:gd name="adj1" fmla="val -47168"/>
              <a:gd name="adj2" fmla="val 57129"/>
              <a:gd name="adj3" fmla="val 16667"/>
            </a:avLst>
          </a:prstGeo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“Employers must not discriminate based on protected characteristics”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99" y="1642255"/>
            <a:ext cx="4536504" cy="429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59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Discrimination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>
                <a:solidFill>
                  <a:srgbClr val="FFC000"/>
                </a:solidFill>
              </a:rPr>
              <a:t>Direct discrimination – </a:t>
            </a:r>
            <a:r>
              <a:rPr lang="en-GB" dirty="0"/>
              <a:t>treating one person worse than another because of a protected characteristic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>
                <a:solidFill>
                  <a:srgbClr val="FFC000"/>
                </a:solidFill>
              </a:rPr>
              <a:t>Indirect discrimination – </a:t>
            </a:r>
            <a:r>
              <a:rPr lang="en-GB" dirty="0"/>
              <a:t>putting in place a rule or policy or way of doing things that has a worse impact on someone with a protected characteristic, when this is not objectively justified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5E6D4-7C3F-4859-8410-7E7D9A52DAB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16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Reasonable adjustments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5E6D4-7C3F-4859-8410-7E7D9A52DABD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6" name="Picture 5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1556792"/>
            <a:ext cx="6422123" cy="363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8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Reasonable Adjustments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44" y="4419228"/>
            <a:ext cx="8001000" cy="2232248"/>
          </a:xfrm>
        </p:spPr>
        <p:txBody>
          <a:bodyPr>
            <a:normAutofit/>
          </a:bodyPr>
          <a:lstStyle/>
          <a:p>
            <a:r>
              <a:rPr lang="en-GB" sz="2400" dirty="0"/>
              <a:t>Adjustment for the recruitment process, and for the job itself. </a:t>
            </a:r>
          </a:p>
          <a:p>
            <a:r>
              <a:rPr lang="en-GB" sz="2400" dirty="0"/>
              <a:t>Reasonable adjustments requirements change over time. </a:t>
            </a:r>
          </a:p>
          <a:p>
            <a:r>
              <a:rPr lang="en-GB" sz="2400" dirty="0"/>
              <a:t>Not legally required to notify an employer of disability.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5E6D4-7C3F-4859-8410-7E7D9A52DABD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655072" y="1754552"/>
            <a:ext cx="7776864" cy="2520280"/>
          </a:xfrm>
          <a:prstGeom prst="wedgeRoundRectCallout">
            <a:avLst>
              <a:gd name="adj1" fmla="val -40900"/>
              <a:gd name="adj2" fmla="val 48471"/>
              <a:gd name="adj3" fmla="val 1666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>
                <a:solidFill>
                  <a:schemeClr val="accent1">
                    <a:lumMod val="50000"/>
                  </a:schemeClr>
                </a:solidFill>
              </a:rPr>
              <a:t>Reasonable adjustment – </a:t>
            </a:r>
            <a:r>
              <a:rPr lang="en-GB" sz="3200" dirty="0"/>
              <a:t>as far as is reasonable, a [disabled] person has the same access to everything that is involved in getting and doing a job as a non-disabled person. </a:t>
            </a:r>
          </a:p>
        </p:txBody>
      </p:sp>
    </p:spTree>
    <p:extLst>
      <p:ext uri="{BB962C8B-B14F-4D97-AF65-F5344CB8AC3E}">
        <p14:creationId xmlns:p14="http://schemas.microsoft.com/office/powerpoint/2010/main" val="184215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HS2_standard">
  <a:themeElements>
    <a:clrScheme name="New presentation template Jan 2012 1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6D6E7"/>
      </a:accent1>
      <a:accent2>
        <a:srgbClr val="BE1E2D"/>
      </a:accent2>
      <a:accent3>
        <a:srgbClr val="FFFFFF"/>
      </a:accent3>
      <a:accent4>
        <a:srgbClr val="000000"/>
      </a:accent4>
      <a:accent5>
        <a:srgbClr val="DFE8F1"/>
      </a:accent5>
      <a:accent6>
        <a:srgbClr val="AC1A28"/>
      </a:accent6>
      <a:hlink>
        <a:srgbClr val="005596"/>
      </a:hlink>
      <a:folHlink>
        <a:srgbClr val="27AAE1"/>
      </a:folHlink>
    </a:clrScheme>
    <a:fontScheme name="Footer &amp; page number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presentation template Jan 2012 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6D6E7"/>
        </a:accent1>
        <a:accent2>
          <a:srgbClr val="BE1E2D"/>
        </a:accent2>
        <a:accent3>
          <a:srgbClr val="FFFFFF"/>
        </a:accent3>
        <a:accent4>
          <a:srgbClr val="000000"/>
        </a:accent4>
        <a:accent5>
          <a:srgbClr val="DFE8F1"/>
        </a:accent5>
        <a:accent6>
          <a:srgbClr val="AC1A28"/>
        </a:accent6>
        <a:hlink>
          <a:srgbClr val="005596"/>
        </a:hlink>
        <a:folHlink>
          <a:srgbClr val="27AAE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S2_PowerPoint [Read-Only]" id="{DCA8962F-B63E-4D1D-8BBF-004C20C452E6}" vid="{C6426DF6-E9B0-4B0F-AEB7-03FA3F84E7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F6CCB5C52C8A408294A610E064F0EA" ma:contentTypeVersion="18" ma:contentTypeDescription="Create a new document." ma:contentTypeScope="" ma:versionID="805f3fad53183f1ceb5cf92921a9b0bd">
  <xsd:schema xmlns:xsd="http://www.w3.org/2001/XMLSchema" xmlns:xs="http://www.w3.org/2001/XMLSchema" xmlns:p="http://schemas.microsoft.com/office/2006/metadata/properties" xmlns:ns2="a709d350-ae65-457a-8c3f-b102056c255f" xmlns:ns3="840769f2-45d9-4937-a653-c0f722e673ae" targetNamespace="http://schemas.microsoft.com/office/2006/metadata/properties" ma:root="true" ma:fieldsID="58161747bd76e8e847eec55c64e58ff9" ns2:_="" ns3:_="">
    <xsd:import namespace="a709d350-ae65-457a-8c3f-b102056c255f"/>
    <xsd:import namespace="840769f2-45d9-4937-a653-c0f722e673a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_Flow_SignoffStatus" minOccurs="0"/>
                <xsd:element ref="ns2:MediaLengthInSeconds" minOccurs="0"/>
                <xsd:element ref="ns2:ReviewSt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d350-ae65-457a-8c3f-b102056c255f" elementFormDefault="qualified">
    <xsd:import namespace="http://schemas.microsoft.com/office/2006/documentManagement/types"/>
    <xsd:import namespace="http://schemas.microsoft.com/office/infopath/2007/PartnerControls"/>
    <xsd:element name="Status" ma:index="4" nillable="true" ma:displayName="Status" ma:internalName="Status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roposed LL Doc"/>
                    <xsd:enumeration value="Page Created"/>
                    <xsd:enumeration value="Permission required"/>
                    <xsd:enumeration value="Publication Approval required"/>
                    <xsd:enumeration value="Approved"/>
                    <xsd:enumeration value="Ready to Upload"/>
                    <xsd:enumeration value="Uploaded"/>
                    <xsd:enumeration value="Not approved-defer"/>
                    <xsd:enumeration value="Not for Publication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ReviewState" ma:index="23" nillable="true" ma:displayName="Review State" ma:default="Draft" ma:internalName="ReviewStat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0769f2-45d9-4937-a653-c0f722e673a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a709d350-ae65-457a-8c3f-b102056c255f" xsi:nil="true"/>
    <_Flow_SignoffStatus xmlns="a709d350-ae65-457a-8c3f-b102056c255f" xsi:nil="true"/>
    <ReviewState xmlns="a709d350-ae65-457a-8c3f-b102056c255f">Draft</ReviewState>
  </documentManagement>
</p:properties>
</file>

<file path=customXml/itemProps1.xml><?xml version="1.0" encoding="utf-8"?>
<ds:datastoreItem xmlns:ds="http://schemas.openxmlformats.org/officeDocument/2006/customXml" ds:itemID="{E08E51F4-E623-4436-8839-1819B9603CFC}"/>
</file>

<file path=customXml/itemProps2.xml><?xml version="1.0" encoding="utf-8"?>
<ds:datastoreItem xmlns:ds="http://schemas.openxmlformats.org/officeDocument/2006/customXml" ds:itemID="{204B49BA-0BC8-4660-9D55-7EBF03C35DB7}"/>
</file>

<file path=customXml/itemProps3.xml><?xml version="1.0" encoding="utf-8"?>
<ds:datastoreItem xmlns:ds="http://schemas.openxmlformats.org/officeDocument/2006/customXml" ds:itemID="{2E940B18-A5DE-4E33-8BAA-4AF01B7B5191}"/>
</file>

<file path=docProps/app.xml><?xml version="1.0" encoding="utf-8"?>
<Properties xmlns="http://schemas.openxmlformats.org/officeDocument/2006/extended-properties" xmlns:vt="http://schemas.openxmlformats.org/officeDocument/2006/docPropsVTypes">
  <Template>HS2_PowerPoint</Template>
  <TotalTime>30649</TotalTime>
  <Words>610</Words>
  <Application>Microsoft Office PowerPoint</Application>
  <PresentationFormat>On-screen Show (4:3)</PresentationFormat>
  <Paragraphs>95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Corbel</vt:lpstr>
      <vt:lpstr>Webdings</vt:lpstr>
      <vt:lpstr>Wingdings</vt:lpstr>
      <vt:lpstr>HS2_standard</vt:lpstr>
      <vt:lpstr>Disability in the workplace </vt:lpstr>
      <vt:lpstr>Disability in the workplace </vt:lpstr>
      <vt:lpstr>Context: Disability in London </vt:lpstr>
      <vt:lpstr>Context: Disability in London </vt:lpstr>
      <vt:lpstr>Context: Disability in London </vt:lpstr>
      <vt:lpstr>The Equality Act 2010 </vt:lpstr>
      <vt:lpstr>Discrimination </vt:lpstr>
      <vt:lpstr>Reasonable adjustments</vt:lpstr>
      <vt:lpstr>Reasonable Adjustments </vt:lpstr>
      <vt:lpstr>Your task </vt:lpstr>
      <vt:lpstr>What is reasonable? </vt:lpstr>
      <vt:lpstr>Disability in our workplace </vt:lpstr>
      <vt:lpstr>Disability in our workplace </vt:lpstr>
    </vt:vector>
  </TitlesOfParts>
  <Company>High Speed Two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One Infrastructure</dc:title>
  <dc:creator>Shifa Uddin</dc:creator>
  <cp:lastModifiedBy>Cogbill, Rhiannon</cp:lastModifiedBy>
  <cp:revision>1034</cp:revision>
  <cp:lastPrinted>2015-10-07T14:37:00Z</cp:lastPrinted>
  <dcterms:created xsi:type="dcterms:W3CDTF">2015-01-19T11:51:59Z</dcterms:created>
  <dcterms:modified xsi:type="dcterms:W3CDTF">2021-11-09T11:46:39Z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0x0101006BF6CCB5C52C8A408294A610E064F0EA</vt:lpwstr>
  </property>
</Properties>
</file>